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40" r:id="rId2"/>
    <p:sldId id="341" r:id="rId3"/>
    <p:sldId id="256" r:id="rId4"/>
    <p:sldId id="265" r:id="rId5"/>
    <p:sldId id="267" r:id="rId6"/>
    <p:sldId id="266" r:id="rId7"/>
    <p:sldId id="268" r:id="rId8"/>
    <p:sldId id="269" r:id="rId9"/>
    <p:sldId id="271" r:id="rId10"/>
    <p:sldId id="272" r:id="rId11"/>
    <p:sldId id="273" r:id="rId12"/>
    <p:sldId id="308" r:id="rId13"/>
    <p:sldId id="370" r:id="rId14"/>
    <p:sldId id="257" r:id="rId15"/>
    <p:sldId id="314" r:id="rId16"/>
    <p:sldId id="309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10" r:id="rId25"/>
    <p:sldId id="331" r:id="rId26"/>
    <p:sldId id="329" r:id="rId27"/>
    <p:sldId id="330" r:id="rId28"/>
    <p:sldId id="378" r:id="rId29"/>
    <p:sldId id="379" r:id="rId30"/>
    <p:sldId id="380" r:id="rId31"/>
    <p:sldId id="258" r:id="rId32"/>
    <p:sldId id="261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5" r:id="rId44"/>
    <p:sldId id="284" r:id="rId45"/>
    <p:sldId id="286" r:id="rId46"/>
    <p:sldId id="287" r:id="rId47"/>
    <p:sldId id="288" r:id="rId48"/>
    <p:sldId id="354" r:id="rId49"/>
    <p:sldId id="355" r:id="rId50"/>
    <p:sldId id="344" r:id="rId51"/>
    <p:sldId id="345" r:id="rId52"/>
    <p:sldId id="346" r:id="rId53"/>
    <p:sldId id="347" r:id="rId54"/>
    <p:sldId id="343" r:id="rId55"/>
    <p:sldId id="342" r:id="rId56"/>
    <p:sldId id="289" r:id="rId57"/>
    <p:sldId id="290" r:id="rId58"/>
    <p:sldId id="293" r:id="rId59"/>
    <p:sldId id="294" r:id="rId60"/>
    <p:sldId id="383" r:id="rId61"/>
    <p:sldId id="384" r:id="rId62"/>
    <p:sldId id="295" r:id="rId63"/>
    <p:sldId id="296" r:id="rId64"/>
    <p:sldId id="350" r:id="rId65"/>
    <p:sldId id="351" r:id="rId66"/>
    <p:sldId id="352" r:id="rId67"/>
    <p:sldId id="353" r:id="rId68"/>
    <p:sldId id="348" r:id="rId69"/>
    <p:sldId id="349" r:id="rId70"/>
    <p:sldId id="297" r:id="rId71"/>
    <p:sldId id="298" r:id="rId72"/>
    <p:sldId id="315" r:id="rId73"/>
    <p:sldId id="316" r:id="rId74"/>
    <p:sldId id="317" r:id="rId75"/>
    <p:sldId id="318" r:id="rId76"/>
    <p:sldId id="319" r:id="rId77"/>
    <p:sldId id="320" r:id="rId78"/>
    <p:sldId id="321" r:id="rId79"/>
    <p:sldId id="322" r:id="rId80"/>
    <p:sldId id="264" r:id="rId81"/>
    <p:sldId id="299" r:id="rId82"/>
    <p:sldId id="362" r:id="rId83"/>
    <p:sldId id="363" r:id="rId84"/>
    <p:sldId id="364" r:id="rId85"/>
    <p:sldId id="365" r:id="rId86"/>
    <p:sldId id="366" r:id="rId87"/>
    <p:sldId id="367" r:id="rId88"/>
    <p:sldId id="368" r:id="rId89"/>
    <p:sldId id="369" r:id="rId90"/>
    <p:sldId id="312" r:id="rId91"/>
    <p:sldId id="358" r:id="rId92"/>
    <p:sldId id="339" r:id="rId93"/>
    <p:sldId id="324" r:id="rId94"/>
    <p:sldId id="327" r:id="rId95"/>
    <p:sldId id="328" r:id="rId96"/>
    <p:sldId id="332" r:id="rId97"/>
    <p:sldId id="336" r:id="rId98"/>
    <p:sldId id="335" r:id="rId99"/>
    <p:sldId id="262" r:id="rId100"/>
    <p:sldId id="326" r:id="rId101"/>
    <p:sldId id="356" r:id="rId102"/>
    <p:sldId id="357" r:id="rId103"/>
    <p:sldId id="359" r:id="rId104"/>
    <p:sldId id="360" r:id="rId105"/>
    <p:sldId id="361" r:id="rId10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0C75E-2F72-4696-A765-27ECA9589329}" type="datetimeFigureOut">
              <a:rPr lang="en-US" smtClean="0"/>
              <a:pPr/>
              <a:t>5/14/2021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SLAGALICA%20(&#352;PICA)%20(1)(2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SLAGALICA%20(&#352;PICA)%20(1)(2).mp3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AGALICA (ŠPICA) (1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5638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96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66225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КАЖЕ СЕ: „ВРЕДАН КАО…“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 У ПЕСМИ „ИДУ, ИДУ…“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5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9600" y="2895600"/>
            <a:ext cx="6286913" cy="924475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95718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908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09600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5718" y="142538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95282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7529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595718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595282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320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95718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6132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0960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595718" y="487231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57287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0635" y="582257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573306" y="5813613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2572870" y="580958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530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9436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9342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44035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436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9342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944035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943600" y="2339788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34200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530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9436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9342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4953000" y="5786718"/>
            <a:ext cx="3048000" cy="94129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Heart 35"/>
          <p:cNvSpPr/>
          <p:nvPr/>
        </p:nvSpPr>
        <p:spPr>
          <a:xfrm>
            <a:off x="5105400" y="5875734"/>
            <a:ext cx="838200" cy="754296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73809"/>
            <a:ext cx="784412" cy="75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017" y="5875734"/>
            <a:ext cx="775447" cy="75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15" y="5809259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06" y="5850307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30" y="583768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99" y="5823515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2" y="580743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2" y="5892988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089" y="5846398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06" y="5845989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031" y="5849627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16" y="5900880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192" y="5837562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004" y="5854381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17" y="585185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416" y="587943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17" y="585185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11" y="5907558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12" y="5883463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06" y="5879437"/>
            <a:ext cx="865187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56" y="5865220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56" y="5813613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107" y="584598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853" y="5813613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228" y="5851904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5816148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192" y="5867732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5233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78" y="5867732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3768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899" y="5840276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70" y="580925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71" y="5839013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471" y="5875734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Oval 49"/>
          <p:cNvSpPr/>
          <p:nvPr/>
        </p:nvSpPr>
        <p:spPr>
          <a:xfrm>
            <a:off x="8323532" y="1385815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43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13615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24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44" y="1306046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177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935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07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86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Oval 50"/>
          <p:cNvSpPr/>
          <p:nvPr/>
        </p:nvSpPr>
        <p:spPr>
          <a:xfrm>
            <a:off x="8254311" y="2222319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31505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566" y="234315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29722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3002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912" y="233978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32073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29496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20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8" name="Picture 4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1233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07" y="229522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0" name="Picture 4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230644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1" name="Picture 4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03" y="5813613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2" name="Picture 4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516" y="5875734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816" y="587308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12" y="5840048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738" y="585030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6" name="Picture 5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502" y="586235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7" name="Picture 5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324" y="5879437"/>
            <a:ext cx="8651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8" name="Picture 5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030" y="5879437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9" name="Picture 5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46" y="5823515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0" name="Picture 5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7" y="585809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1" name="Picture 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794" y="581560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2" name="Picture 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47" y="5823515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3" name="Picture 5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7" y="5836024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4" name="Picture 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3" y="5878119"/>
            <a:ext cx="7858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5" name="Picture 6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632" y="580085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6" name="Picture 6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696" y="5793556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7" name="Picture 6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861" y="5845989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8" name="Picture 6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136" y="5786718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9" name="Picture 6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452" y="5849236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0" name="Picture 6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79" y="5875307"/>
            <a:ext cx="774700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1" name="Picture 6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10" y="580925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2" name="Picture 6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345" y="581614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3" name="Picture 6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319" y="5807103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97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69074"/>
            <a:ext cx="7125113" cy="924475"/>
          </a:xfrm>
        </p:spPr>
        <p:txBody>
          <a:bodyPr/>
          <a:lstStyle/>
          <a:p>
            <a:r>
              <a:rPr lang="sr-Cyrl-RS" sz="4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у своју свеску !</a:t>
            </a:r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6421522"/>
              </p:ext>
            </p:extLst>
          </p:nvPr>
        </p:nvGraphicFramePr>
        <p:xfrm>
          <a:off x="0" y="1828800"/>
          <a:ext cx="91440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rgbClr val="FFC000"/>
                          </a:solidFill>
                        </a:rPr>
                        <a:t>Врста</a:t>
                      </a:r>
                      <a:r>
                        <a:rPr lang="sr-Cyrl-RS" sz="3200" baseline="0" dirty="0" smtClean="0">
                          <a:solidFill>
                            <a:srgbClr val="FFC000"/>
                          </a:solidFill>
                        </a:rPr>
                        <a:t> књижевног текста: 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песма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aseline="0" dirty="0" smtClean="0">
                          <a:solidFill>
                            <a:srgbClr val="FF0000"/>
                          </a:solidFill>
                        </a:rPr>
                        <a:t>Тема песме: 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Мрав тугује зато што је један цврчак гладује.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dirty="0" smtClean="0">
                          <a:solidFill>
                            <a:srgbClr val="92D050"/>
                          </a:solidFill>
                        </a:rPr>
                        <a:t>Место радње: 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мрављи град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dirty="0" smtClean="0">
                          <a:solidFill>
                            <a:srgbClr val="FFFF00"/>
                          </a:solidFill>
                        </a:rPr>
                        <a:t>Особине</a:t>
                      </a:r>
                      <a:r>
                        <a:rPr lang="sr-Cyrl-RS" sz="3200" baseline="0" dirty="0" smtClean="0">
                          <a:solidFill>
                            <a:srgbClr val="FFFF00"/>
                          </a:solidFill>
                        </a:rPr>
                        <a:t> мрава доброг срца: 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добар, осећајан, пажљив, нежан, брижљив, забринут…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="1" kern="1200" baseline="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Поруке: 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Увек помози другоме.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Сви можемо бити добра срца.</a:t>
                      </a:r>
                      <a:endParaRPr lang="en-US" sz="3200" dirty="0" smtClean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76200"/>
            <a:ext cx="1685925" cy="111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2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 smtClean="0">
                <a:solidFill>
                  <a:srgbClr val="FFFF00"/>
                </a:solidFill>
              </a:rPr>
              <a:t>Домаћи задатак: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4" y="1676400"/>
            <a:ext cx="7125112" cy="11644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sz="2400" b="1" dirty="0" smtClean="0"/>
              <a:t>    Илуструј песму у четири сличице.</a:t>
            </a:r>
          </a:p>
          <a:p>
            <a:pPr marL="0" indent="0">
              <a:buNone/>
            </a:pPr>
            <a:r>
              <a:rPr lang="en-US" sz="2400" b="1" dirty="0" smtClean="0"/>
              <a:t>            </a:t>
            </a:r>
            <a:r>
              <a:rPr lang="sr-Cyrl-RS" sz="2400" b="1" dirty="0" smtClean="0"/>
              <a:t> Радна свеска – 19. Радна свеска</a:t>
            </a:r>
            <a:endParaRPr lang="en-US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48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Point Star 3"/>
          <p:cNvSpPr/>
          <p:nvPr/>
        </p:nvSpPr>
        <p:spPr>
          <a:xfrm>
            <a:off x="609600" y="1676400"/>
            <a:ext cx="685800" cy="5334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154" y="2229372"/>
            <a:ext cx="755650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29372"/>
            <a:ext cx="755650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25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81000"/>
            <a:ext cx="7125113" cy="924475"/>
          </a:xfrm>
        </p:spPr>
        <p:txBody>
          <a:bodyPr/>
          <a:lstStyle/>
          <a:p>
            <a:r>
              <a:rPr lang="sr-Cyrl-RS" b="1" dirty="0" smtClean="0">
                <a:solidFill>
                  <a:srgbClr val="FFFF00"/>
                </a:solidFill>
              </a:rPr>
              <a:t>Табла утисака: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4" y="1676400"/>
            <a:ext cx="7125112" cy="1164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400" b="1" dirty="0" smtClean="0"/>
              <a:t>    </a:t>
            </a:r>
            <a:endParaRPr lang="en-US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7762"/>
            <a:ext cx="7620000" cy="555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70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0"/>
            <a:ext cx="8382000" cy="924475"/>
          </a:xfrm>
        </p:spPr>
        <p:txBody>
          <a:bodyPr/>
          <a:lstStyle/>
          <a:p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/>
              <a:t/>
            </a:r>
            <a:br>
              <a:rPr lang="sr-Cyrl-RS" sz="4000" b="1" dirty="0"/>
            </a:br>
            <a:r>
              <a:rPr lang="sr-Cyrl-RS" sz="4000" b="1" dirty="0" smtClean="0"/>
              <a:t>Стигли смо до краја 69</a:t>
            </a:r>
            <a:r>
              <a:rPr lang="en-US" sz="4000" b="1" dirty="0" smtClean="0"/>
              <a:t>3</a:t>
            </a:r>
            <a:r>
              <a:rPr lang="sr-Cyrl-RS" sz="4000" b="1" dirty="0" smtClean="0"/>
              <a:t>. слагалице 1. циклуса</a:t>
            </a:r>
            <a:r>
              <a:rPr lang="en-US" sz="4000" b="1" dirty="0" smtClean="0"/>
              <a:t> </a:t>
            </a:r>
            <a:r>
              <a:rPr lang="sr-Cyrl-RS" sz="4000" b="1" dirty="0" smtClean="0"/>
              <a:t>васпитања и образовања. </a:t>
            </a:r>
            <a:br>
              <a:rPr lang="sr-Cyrl-RS" sz="4000" b="1" dirty="0" smtClean="0"/>
            </a:br>
            <a:r>
              <a:rPr lang="sr-Cyrl-RS" sz="4000" b="1" dirty="0" smtClean="0"/>
              <a:t>Надам се да сте се добро забавили, да није било много тешко и да вам је свима било занимљиво. Толико за данас</a:t>
            </a:r>
            <a:r>
              <a:rPr lang="en-US" sz="4000" b="1" dirty="0"/>
              <a:t> </a:t>
            </a:r>
            <a:r>
              <a:rPr lang="sr-Cyrl-RS" sz="4000" b="1" dirty="0" smtClean="0"/>
              <a:t>на часу српског језика и књижевности.</a:t>
            </a:r>
            <a:r>
              <a:rPr lang="en-US" sz="4000" b="1" dirty="0" smtClean="0"/>
              <a:t> </a:t>
            </a:r>
            <a:r>
              <a:rPr lang="sr-Cyrl-RS" sz="4000" b="1" dirty="0" smtClean="0"/>
              <a:t> </a:t>
            </a:r>
            <a:r>
              <a:rPr lang="en-US" sz="4000" b="1" dirty="0" smtClean="0"/>
              <a:t>           </a:t>
            </a:r>
            <a:r>
              <a:rPr lang="sr-Cyrl-RS" sz="4000" b="1" dirty="0" smtClean="0"/>
              <a:t/>
            </a:r>
            <a:br>
              <a:rPr lang="sr-Cyrl-RS" sz="4000" b="1" dirty="0" smtClean="0"/>
            </a:br>
            <a:r>
              <a:rPr lang="sr-Cyrl-RS" sz="4000" b="1" dirty="0"/>
              <a:t/>
            </a:r>
            <a:br>
              <a:rPr lang="sr-Cyrl-RS" sz="4000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1200" y="1219200"/>
            <a:ext cx="7125112" cy="40514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5926183"/>
            <a:ext cx="865187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0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AGALICA (ŠPICA) (1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5638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8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9311518"/>
              </p:ext>
            </p:extLst>
          </p:nvPr>
        </p:nvGraphicFramePr>
        <p:xfrm>
          <a:off x="1524000" y="1397000"/>
          <a:ext cx="60960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КАЖЕ СЕ: „ВРЕДАН КАО…“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7. У ПЕСМИ „ИДУ, ИДУ…“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3200" b="1" dirty="0" smtClean="0">
                          <a:solidFill>
                            <a:srgbClr val="FF0000"/>
                          </a:solidFill>
                        </a:rPr>
                        <a:t>МРАВИ</a:t>
                      </a:r>
                      <a:endParaRPr lang="en-US" sz="32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49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76600"/>
            <a:ext cx="7669422" cy="1905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Зашто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је један мрав тужан, сазнаћемо у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песми „Мрав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добра срца“, коју је написао 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Бранислав Црнчевић </a:t>
            </a:r>
            <a:r>
              <a:rPr lang="ru-RU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данас ћемо учити ту песму</a:t>
            </a:r>
            <a:r>
              <a:rPr lang="ru-RU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7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385844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5724"/>
            <a:ext cx="9144000" cy="924475"/>
          </a:xfrm>
        </p:spPr>
        <p:txBody>
          <a:bodyPr/>
          <a:lstStyle/>
          <a:p>
            <a:pPr algn="ctr"/>
            <a:r>
              <a:rPr lang="sr-Cyrl-RS" sz="3600" b="1" dirty="0" smtClean="0">
                <a:solidFill>
                  <a:srgbClr val="FF0000"/>
                </a:solidFill>
              </a:rPr>
              <a:t>Мрав добра срца</a:t>
            </a:r>
            <a:br>
              <a:rPr lang="sr-Cyrl-RS" sz="3600" b="1" dirty="0" smtClean="0">
                <a:solidFill>
                  <a:srgbClr val="FF0000"/>
                </a:solidFill>
              </a:rPr>
            </a:br>
            <a:r>
              <a:rPr lang="sr-Cyrl-RS" sz="3600" b="1" dirty="0" smtClean="0">
                <a:solidFill>
                  <a:srgbClr val="FF0000"/>
                </a:solidFill>
              </a:rPr>
              <a:t>                     Бранислав Црнчевић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80912" y="1484784"/>
            <a:ext cx="7125112" cy="405143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7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1470025"/>
          </a:xfrm>
        </p:spPr>
        <p:txBody>
          <a:bodyPr>
            <a:noAutofit/>
          </a:bodyPr>
          <a:lstStyle/>
          <a:p>
            <a:r>
              <a:rPr lang="sr-Cyrl-RS" sz="54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Бранислав Црнчевић</a:t>
            </a:r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57350"/>
            <a:ext cx="7848600" cy="459105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Рођен је 1935. год. </a:t>
            </a:r>
            <a:r>
              <a:rPr lang="sr-Cyrl-R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Руми.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Живео је и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радио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као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књижевник и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новинар   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у Београду. Његова позната 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дела за децу су „Босоноги и небо“, „Љутито 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мече“, „Капетан и Лула“ и др.</a:t>
            </a: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Умро је 2011. год. у Београду. </a:t>
            </a:r>
            <a:endParaRPr lang="sr-Cyrl-R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Cyrl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Културни центар у Руми носи његово име.</a:t>
            </a: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Cyrl-R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07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669422" cy="3505200"/>
          </a:xfrm>
        </p:spPr>
        <p:txBody>
          <a:bodyPr/>
          <a:lstStyle/>
          <a:p>
            <a:r>
              <a:rPr lang="sr-Cyrl-RS" sz="72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Хајде да прочитамо песму</a:t>
            </a:r>
            <a:endParaRPr lang="en-US" sz="72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11314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лепо у овој песми? </a:t>
            </a:r>
            <a:endParaRPr lang="sr-Cyrl-C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66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лепо у овој песми</a:t>
            </a:r>
            <a:r>
              <a:rPr lang="sr-Cyrl-CS" sz="4000" b="1" dirty="0" smtClean="0">
                <a:latin typeface="Times New Roman"/>
                <a:ea typeface="Times New Roman"/>
              </a:rPr>
              <a:t>?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ru-RU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ru-RU" sz="4000" b="1" dirty="0" smtClean="0">
                <a:latin typeface="Times New Roman"/>
                <a:ea typeface="Times New Roman"/>
              </a:rPr>
              <a:t>По </a:t>
            </a:r>
            <a:r>
              <a:rPr lang="ru-RU" sz="4000" b="1" dirty="0">
                <a:latin typeface="Times New Roman"/>
                <a:ea typeface="Times New Roman"/>
              </a:rPr>
              <a:t>мом мишљењу у овој песми је лепо то што је мрав осећајан.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занимљиво</a:t>
            </a:r>
            <a:r>
              <a:rPr lang="sr-Cyrl-CS" sz="4000" b="1" dirty="0" smtClean="0">
                <a:latin typeface="Times New Roman"/>
                <a:ea typeface="Times New Roman"/>
              </a:rPr>
              <a:t>?   </a:t>
            </a:r>
            <a:endParaRPr lang="en-US" sz="4000" b="1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Шта </a:t>
            </a:r>
            <a:r>
              <a:rPr lang="sr-Cyrl-CS" sz="4000" b="1" dirty="0">
                <a:latin typeface="Times New Roman"/>
                <a:ea typeface="Times New Roman"/>
              </a:rPr>
              <a:t>је занимљиво</a:t>
            </a:r>
            <a:r>
              <a:rPr lang="sr-Cyrl-CS" sz="4000" b="1" dirty="0" smtClean="0">
                <a:latin typeface="Times New Roman"/>
                <a:ea typeface="Times New Roman"/>
              </a:rPr>
              <a:t>?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Мени је занимљиво то што је мрав тужан због тога што су </a:t>
            </a:r>
            <a:r>
              <a:rPr lang="sr-Cyrl-CS" sz="4000" b="1" dirty="0" err="1" smtClean="0">
                <a:latin typeface="Times New Roman"/>
                <a:ea typeface="Times New Roman"/>
              </a:rPr>
              <a:t>гладаног</a:t>
            </a:r>
            <a:r>
              <a:rPr lang="sr-Cyrl-CS" sz="4000" b="1" dirty="0" smtClean="0">
                <a:latin typeface="Times New Roman"/>
                <a:ea typeface="Times New Roman"/>
              </a:rPr>
              <a:t> </a:t>
            </a:r>
            <a:r>
              <a:rPr lang="sr-Cyrl-CS" sz="4000" b="1" dirty="0" err="1" smtClean="0">
                <a:latin typeface="Times New Roman"/>
                <a:ea typeface="Times New Roman"/>
              </a:rPr>
              <a:t>цврчка</a:t>
            </a:r>
            <a:r>
              <a:rPr lang="sr-Cyrl-CS" sz="4000" b="1" dirty="0" smtClean="0">
                <a:latin typeface="Times New Roman"/>
                <a:ea typeface="Times New Roman"/>
              </a:rPr>
              <a:t> отерали са врата.   </a:t>
            </a:r>
            <a:endParaRPr lang="en-US" sz="4000" b="1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961828"/>
            <a:ext cx="7125113" cy="924475"/>
          </a:xfrm>
        </p:spPr>
        <p:txBody>
          <a:bodyPr/>
          <a:lstStyle/>
          <a:p>
            <a:r>
              <a:rPr lang="sr-Cyrl-RS" b="1" dirty="0" smtClean="0"/>
              <a:t>15</a:t>
            </a:r>
            <a:r>
              <a:rPr lang="en-US" b="1" dirty="0" smtClean="0"/>
              <a:t>3</a:t>
            </a:r>
            <a:r>
              <a:rPr lang="sr-Cyrl-RS" b="1" dirty="0" smtClean="0"/>
              <a:t>. </a:t>
            </a:r>
            <a:r>
              <a:rPr lang="sr-Cyrl-RS" b="1" dirty="0" err="1"/>
              <a:t>с</a:t>
            </a:r>
            <a:r>
              <a:rPr lang="sr-Cyrl-RS" b="1" dirty="0" err="1" smtClean="0"/>
              <a:t>лагалица</a:t>
            </a:r>
            <a:r>
              <a:rPr lang="sr-Cyrl-RS" b="1" dirty="0" smtClean="0"/>
              <a:t> ове сезоне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3048000"/>
            <a:ext cx="829265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11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Слагалица</a:t>
            </a:r>
            <a:endParaRPr lang="en-US" sz="115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02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Како </a:t>
            </a:r>
            <a:r>
              <a:rPr lang="sr-Cyrl-CS" sz="4000" b="1" dirty="0">
                <a:latin typeface="Times New Roman"/>
                <a:ea typeface="Times New Roman"/>
              </a:rPr>
              <a:t>живе мрави? </a:t>
            </a:r>
            <a:endParaRPr lang="sr-Cyrl-C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Како </a:t>
            </a:r>
            <a:r>
              <a:rPr lang="sr-Cyrl-CS" sz="4000" b="1" dirty="0">
                <a:latin typeface="Times New Roman"/>
                <a:ea typeface="Times New Roman"/>
              </a:rPr>
              <a:t>живе мрави? </a:t>
            </a:r>
            <a:endParaRPr lang="sr-Cyrl-CS" sz="4000" b="1" dirty="0" smtClean="0">
              <a:latin typeface="Times New Roman"/>
              <a:ea typeface="Times New Roman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C5E1FE"/>
              </a:buClr>
              <a:buNone/>
              <a:tabLst>
                <a:tab pos="2743200" algn="l"/>
              </a:tabLst>
            </a:pPr>
            <a:endParaRPr lang="sr-Cyrl-CS" sz="4000" b="1" dirty="0" smtClean="0">
              <a:solidFill>
                <a:prstClr val="white"/>
              </a:solidFill>
              <a:latin typeface="Times New Roman"/>
              <a:ea typeface="Times New Roman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C5E1FE"/>
              </a:buClr>
              <a:buNone/>
              <a:tabLst>
                <a:tab pos="2743200" algn="l"/>
              </a:tabLst>
            </a:pPr>
            <a:r>
              <a:rPr lang="sr-Cyrl-CS" sz="4000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Мрави </a:t>
            </a:r>
            <a:r>
              <a:rPr lang="sr-Cyrl-CS" sz="4000" b="1" dirty="0">
                <a:solidFill>
                  <a:prstClr val="white"/>
                </a:solidFill>
                <a:latin typeface="Times New Roman"/>
                <a:ea typeface="Times New Roman"/>
              </a:rPr>
              <a:t>живе </a:t>
            </a:r>
            <a:r>
              <a:rPr lang="sr-Cyrl-CS" sz="4000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сложно, заједно и сви </a:t>
            </a:r>
            <a:r>
              <a:rPr lang="sr-Cyrl-CS" sz="4000" b="1" dirty="0">
                <a:solidFill>
                  <a:prstClr val="white"/>
                </a:solidFill>
                <a:latin typeface="Times New Roman"/>
                <a:ea typeface="Times New Roman"/>
              </a:rPr>
              <a:t>раде.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Постоје </a:t>
            </a:r>
            <a:r>
              <a:rPr lang="sr-Cyrl-CS" sz="4000" b="1" dirty="0">
                <a:latin typeface="Times New Roman"/>
                <a:ea typeface="Times New Roman"/>
              </a:rPr>
              <a:t>ли </a:t>
            </a:r>
            <a:r>
              <a:rPr lang="sr-Cyrl-CS" sz="4000" b="1" dirty="0" smtClean="0">
                <a:latin typeface="Times New Roman"/>
                <a:ea typeface="Times New Roman"/>
              </a:rPr>
              <a:t>сличности између њиховог стварног живота и описа у песми?   </a:t>
            </a:r>
            <a:endParaRPr lang="en-U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 smtClean="0">
                <a:solidFill>
                  <a:srgbClr val="FFFF00"/>
                </a:solidFill>
              </a:rPr>
              <a:t/>
            </a:r>
            <a:br>
              <a:rPr lang="en-US" sz="5400" b="1" u="sng" dirty="0" smtClean="0">
                <a:solidFill>
                  <a:srgbClr val="FFFF00"/>
                </a:solidFill>
              </a:rPr>
            </a:br>
            <a:r>
              <a:rPr lang="en-US" sz="5400" b="1" u="sng" dirty="0" smtClean="0">
                <a:solidFill>
                  <a:srgbClr val="FFFF00"/>
                </a:solidFill>
              </a:rPr>
              <a:t>      </a:t>
            </a:r>
            <a:r>
              <a:rPr lang="sr-Cyrl-RS" sz="5400" b="1" u="sng" dirty="0" smtClean="0">
                <a:solidFill>
                  <a:srgbClr val="FFFF00"/>
                </a:solidFill>
              </a:rPr>
              <a:t>се</a:t>
            </a:r>
            <a:r>
              <a:rPr lang="en-US" sz="5400" b="1" u="sng" dirty="0" smtClean="0">
                <a:solidFill>
                  <a:srgbClr val="FFFF00"/>
                </a:solidFill>
              </a:rPr>
              <a:t>,</a:t>
            </a:r>
            <a:r>
              <a:rPr lang="sr-Cyrl-RS" sz="5400" b="1" u="sng" dirty="0" smtClean="0">
                <a:solidFill>
                  <a:srgbClr val="FFFF00"/>
                </a:solidFill>
              </a:rPr>
              <a:t> па кажи:</a:t>
            </a:r>
            <a:endParaRPr lang="en-US" sz="5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en-U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Постоје </a:t>
            </a:r>
            <a:r>
              <a:rPr lang="sr-Cyrl-CS" sz="4000" b="1" dirty="0">
                <a:latin typeface="Times New Roman"/>
                <a:ea typeface="Times New Roman"/>
              </a:rPr>
              <a:t>ли </a:t>
            </a:r>
            <a:r>
              <a:rPr lang="sr-Cyrl-CS" sz="4000" b="1" dirty="0" smtClean="0">
                <a:latin typeface="Times New Roman"/>
                <a:ea typeface="Times New Roman"/>
              </a:rPr>
              <a:t>сличности између њиховог стварног живота и описа у песми?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40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4000" b="1" dirty="0" smtClean="0">
                <a:latin typeface="Times New Roman"/>
                <a:ea typeface="Times New Roman"/>
              </a:rPr>
              <a:t>Да, постоје. Живе у заједницама, раде </a:t>
            </a:r>
            <a:r>
              <a:rPr lang="sr-Cyrl-CS" sz="4000" b="1" dirty="0" smtClean="0">
                <a:latin typeface="Times New Roman"/>
                <a:ea typeface="Times New Roman"/>
              </a:rPr>
              <a:t>заједно</a:t>
            </a:r>
            <a:r>
              <a:rPr lang="sr-Cyrl-RS" sz="4000" b="1" smtClean="0">
                <a:latin typeface="Times New Roman"/>
                <a:ea typeface="Times New Roman"/>
              </a:rPr>
              <a:t>, граде дом</a:t>
            </a:r>
            <a:r>
              <a:rPr lang="sr-Cyrl-CS" sz="4000" b="1" smtClean="0">
                <a:latin typeface="Times New Roman"/>
                <a:ea typeface="Times New Roman"/>
              </a:rPr>
              <a:t> </a:t>
            </a:r>
            <a:r>
              <a:rPr lang="sr-Cyrl-CS" sz="4000" b="1" dirty="0" smtClean="0">
                <a:latin typeface="Times New Roman"/>
                <a:ea typeface="Times New Roman"/>
              </a:rPr>
              <a:t>и проналазе храну.</a:t>
            </a:r>
            <a:endParaRPr lang="en-US" sz="4000" b="1" dirty="0" smtClean="0">
              <a:latin typeface="Times New Roman"/>
              <a:ea typeface="Times New Roman"/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55" y="32657"/>
            <a:ext cx="1195745" cy="191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70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125113" cy="924475"/>
          </a:xfrm>
        </p:spPr>
        <p:txBody>
          <a:bodyPr/>
          <a:lstStyle/>
          <a:p>
            <a:r>
              <a:rPr lang="sr-Cyrl-RS" sz="6000" b="1" u="sng" dirty="0" smtClean="0">
                <a:solidFill>
                  <a:srgbClr val="FFFF00"/>
                </a:solidFill>
              </a:rPr>
              <a:t>Задаци:</a:t>
            </a:r>
            <a:endParaRPr lang="en-US" sz="6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84784"/>
            <a:ext cx="7125112" cy="4051437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Сада </a:t>
            </a:r>
            <a:r>
              <a:rPr lang="sr-Cyrl-CS" sz="3200" b="1" dirty="0">
                <a:latin typeface="Times New Roman"/>
                <a:ea typeface="Times New Roman"/>
              </a:rPr>
              <a:t>још једном тихо прочитај песму (</a:t>
            </a:r>
            <a:r>
              <a:rPr lang="sr-Cyrl-CS" sz="3200" b="1" dirty="0" smtClean="0">
                <a:latin typeface="Times New Roman"/>
                <a:ea typeface="Times New Roman"/>
              </a:rPr>
              <a:t>Читанка, 52</a:t>
            </a:r>
            <a:r>
              <a:rPr lang="sr-Cyrl-CS" sz="3200" b="1" dirty="0">
                <a:latin typeface="Times New Roman"/>
                <a:ea typeface="Times New Roman"/>
              </a:rPr>
              <a:t>. стр</a:t>
            </a:r>
            <a:r>
              <a:rPr lang="sr-Cyrl-CS" sz="3200" b="1" dirty="0" smtClean="0">
                <a:latin typeface="Times New Roman"/>
                <a:ea typeface="Times New Roman"/>
              </a:rPr>
              <a:t>.).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Стави </a:t>
            </a:r>
            <a:r>
              <a:rPr lang="sr-Cyrl-CS" sz="3200" b="1" dirty="0">
                <a:latin typeface="Times New Roman"/>
                <a:ea typeface="Times New Roman"/>
              </a:rPr>
              <a:t>срце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испред </a:t>
            </a:r>
            <a:r>
              <a:rPr lang="sr-Cyrl-CS" sz="3200" b="1" dirty="0">
                <a:latin typeface="Times New Roman"/>
                <a:ea typeface="Times New Roman"/>
              </a:rPr>
              <a:t>стихова у којима је </a:t>
            </a:r>
            <a:r>
              <a:rPr lang="sr-Cyrl-CS" sz="3200" b="1" dirty="0" smtClean="0">
                <a:latin typeface="Times New Roman"/>
                <a:ea typeface="Times New Roman"/>
              </a:rPr>
              <a:t>дочарана </a:t>
            </a:r>
            <a:r>
              <a:rPr lang="sr-Cyrl-CS" sz="3200" b="1" dirty="0">
                <a:latin typeface="Times New Roman"/>
                <a:ea typeface="Times New Roman"/>
              </a:rPr>
              <a:t>туга доброг мрава.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Подвуци </a:t>
            </a:r>
            <a:r>
              <a:rPr lang="sr-Cyrl-CS" sz="3200" b="1" dirty="0">
                <a:latin typeface="Times New Roman"/>
                <a:ea typeface="Times New Roman"/>
              </a:rPr>
              <a:t>стихове </a:t>
            </a:r>
            <a:r>
              <a:rPr lang="sr-Cyrl-CS" sz="3200" b="1" dirty="0" smtClean="0">
                <a:latin typeface="Times New Roman"/>
                <a:ea typeface="Times New Roman"/>
              </a:rPr>
              <a:t>у којима </a:t>
            </a:r>
            <a:r>
              <a:rPr lang="sr-Cyrl-CS" sz="3200" b="1" dirty="0">
                <a:latin typeface="Times New Roman"/>
                <a:ea typeface="Times New Roman"/>
              </a:rPr>
              <a:t>је описан заједнички живот мрава.                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Док читаш, размишљај зашто је песник дао баш овакав наслов песми.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И </a:t>
            </a:r>
            <a:r>
              <a:rPr lang="sr-Cyrl-CS" sz="3200" b="1" dirty="0">
                <a:latin typeface="Times New Roman"/>
                <a:ea typeface="Times New Roman"/>
              </a:rPr>
              <a:t>подвуците речи </a:t>
            </a:r>
            <a:r>
              <a:rPr lang="sr-Cyrl-CS" sz="3200" b="1" dirty="0" smtClean="0">
                <a:latin typeface="Times New Roman"/>
                <a:ea typeface="Times New Roman"/>
              </a:rPr>
              <a:t>које вам </a:t>
            </a:r>
            <a:r>
              <a:rPr lang="sr-Cyrl-CS" sz="3200" b="1" dirty="0">
                <a:latin typeface="Times New Roman"/>
                <a:ea typeface="Times New Roman"/>
              </a:rPr>
              <a:t>нису јасне. </a:t>
            </a:r>
            <a:endParaRPr lang="en-US" sz="2000" dirty="0"/>
          </a:p>
        </p:txBody>
      </p:sp>
      <p:sp>
        <p:nvSpPr>
          <p:cNvPr id="4" name="Heart 3"/>
          <p:cNvSpPr/>
          <p:nvPr/>
        </p:nvSpPr>
        <p:spPr>
          <a:xfrm>
            <a:off x="3275856" y="2090937"/>
            <a:ext cx="685800" cy="58347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451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 smtClean="0">
                <a:solidFill>
                  <a:srgbClr val="FFFF00"/>
                </a:solidFill>
              </a:rPr>
              <a:t>Непознате речи и изрази: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07361"/>
            <a:ext cx="9143999" cy="4051437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престројавати </a:t>
            </a:r>
            <a:r>
              <a:rPr lang="sr-Cyrl-CS" sz="2800" b="1" dirty="0">
                <a:latin typeface="Times New Roman"/>
                <a:ea typeface="Times New Roman"/>
              </a:rPr>
              <a:t>се- </a:t>
            </a:r>
            <a:endParaRPr lang="en-US" sz="2800" b="1" dirty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старешина-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прозборити-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хитати-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одобровољити </a:t>
            </a:r>
            <a:r>
              <a:rPr lang="sr-Cyrl-CS" sz="2800" b="1" dirty="0">
                <a:latin typeface="Times New Roman"/>
                <a:ea typeface="Times New Roman"/>
              </a:rPr>
              <a:t>се- 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</a:t>
            </a:r>
            <a:r>
              <a:rPr lang="sr-Cyrl-CS" sz="2800" b="1" dirty="0">
                <a:latin typeface="Times New Roman"/>
                <a:ea typeface="Times New Roman"/>
              </a:rPr>
              <a:t>узјогунити се- </a:t>
            </a:r>
            <a:r>
              <a:rPr lang="sr-Cyrl-CS" sz="2800" b="1" dirty="0" smtClean="0">
                <a:latin typeface="Times New Roman"/>
                <a:ea typeface="Times New Roman"/>
              </a:rPr>
              <a:t> </a:t>
            </a:r>
            <a:endParaRPr lang="en-US" sz="2800" b="1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48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 smtClean="0">
                <a:solidFill>
                  <a:srgbClr val="FFFF00"/>
                </a:solidFill>
              </a:rPr>
              <a:t>Непознате речи и изрази: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07361"/>
            <a:ext cx="9143999" cy="4051437"/>
          </a:xfrm>
        </p:spPr>
        <p:txBody>
          <a:bodyPr/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престројавати </a:t>
            </a:r>
            <a:r>
              <a:rPr lang="sr-Cyrl-CS" sz="2800" b="1" dirty="0">
                <a:latin typeface="Times New Roman"/>
                <a:ea typeface="Times New Roman"/>
              </a:rPr>
              <a:t>се- стајати један иза другог, у ред</a:t>
            </a:r>
            <a:endParaRPr lang="en-US" sz="2800" b="1" dirty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старешина- најстарији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прозборити- проговорити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хитати- брзати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одобровољити </a:t>
            </a:r>
            <a:r>
              <a:rPr lang="sr-Cyrl-CS" sz="2800" b="1" dirty="0">
                <a:latin typeface="Times New Roman"/>
                <a:ea typeface="Times New Roman"/>
              </a:rPr>
              <a:t>се- орасположити </a:t>
            </a:r>
            <a:r>
              <a:rPr lang="sr-Cyrl-CS" sz="2800" b="1" dirty="0" smtClean="0">
                <a:latin typeface="Times New Roman"/>
                <a:ea typeface="Times New Roman"/>
              </a:rPr>
              <a:t>се</a:t>
            </a:r>
            <a:endParaRPr lang="sr-Cyrl-RS" sz="28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2800" b="1" dirty="0" smtClean="0">
                <a:latin typeface="Times New Roman"/>
                <a:ea typeface="Times New Roman"/>
              </a:rPr>
              <a:t>- </a:t>
            </a:r>
            <a:r>
              <a:rPr lang="sr-Cyrl-CS" sz="2800" b="1" dirty="0">
                <a:latin typeface="Times New Roman"/>
                <a:ea typeface="Times New Roman"/>
              </a:rPr>
              <a:t>узјогунити се- </a:t>
            </a:r>
            <a:r>
              <a:rPr lang="sr-Cyrl-CS" sz="2800" b="1" dirty="0" err="1">
                <a:latin typeface="Times New Roman"/>
                <a:ea typeface="Times New Roman"/>
              </a:rPr>
              <a:t>узинатити</a:t>
            </a:r>
            <a:r>
              <a:rPr lang="sr-Cyrl-CS" sz="2800" b="1" dirty="0">
                <a:latin typeface="Times New Roman"/>
                <a:ea typeface="Times New Roman"/>
              </a:rPr>
              <a:t> се </a:t>
            </a:r>
            <a:endParaRPr lang="en-US" sz="2800" b="1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6000" b="1" u="sng" dirty="0" smtClean="0">
                <a:solidFill>
                  <a:srgbClr val="FFFF00"/>
                </a:solidFill>
              </a:rPr>
              <a:t>Задаци:</a:t>
            </a:r>
            <a:endParaRPr lang="en-US" sz="6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Стави </a:t>
            </a:r>
            <a:r>
              <a:rPr lang="sr-Cyrl-CS" sz="3200" b="1" dirty="0">
                <a:latin typeface="Times New Roman"/>
                <a:ea typeface="Times New Roman"/>
              </a:rPr>
              <a:t>срце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испред </a:t>
            </a:r>
            <a:r>
              <a:rPr lang="sr-Cyrl-CS" sz="3200" b="1" dirty="0">
                <a:latin typeface="Times New Roman"/>
                <a:ea typeface="Times New Roman"/>
              </a:rPr>
              <a:t>стихова у којима је </a:t>
            </a:r>
            <a:r>
              <a:rPr lang="sr-Cyrl-CS" sz="3200" b="1" dirty="0" smtClean="0">
                <a:latin typeface="Times New Roman"/>
                <a:ea typeface="Times New Roman"/>
              </a:rPr>
              <a:t>дочарана </a:t>
            </a:r>
            <a:r>
              <a:rPr lang="sr-Cyrl-CS" sz="3200" b="1" dirty="0">
                <a:latin typeface="Times New Roman"/>
                <a:ea typeface="Times New Roman"/>
              </a:rPr>
              <a:t>туга доброг мрава. </a:t>
            </a:r>
            <a:endParaRPr lang="sr-Cyrl-CS" sz="3200" b="1" dirty="0" smtClean="0">
              <a:latin typeface="Times New Roman"/>
              <a:ea typeface="Times New Roman"/>
            </a:endParaRPr>
          </a:p>
        </p:txBody>
      </p:sp>
      <p:sp>
        <p:nvSpPr>
          <p:cNvPr id="4" name="Heart 3"/>
          <p:cNvSpPr/>
          <p:nvPr/>
        </p:nvSpPr>
        <p:spPr>
          <a:xfrm>
            <a:off x="3229791" y="3068960"/>
            <a:ext cx="685800" cy="58347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649" y="116632"/>
            <a:ext cx="7125113" cy="924475"/>
          </a:xfrm>
        </p:spPr>
        <p:txBody>
          <a:bodyPr/>
          <a:lstStyle/>
          <a:p>
            <a:r>
              <a:rPr lang="sr-Cyrl-RS" sz="4400" b="1" u="sng" dirty="0" smtClean="0">
                <a:solidFill>
                  <a:srgbClr val="FFFF00"/>
                </a:solidFill>
              </a:rPr>
              <a:t>Задаци:</a:t>
            </a:r>
            <a:endParaRPr lang="en-US" sz="44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876" y="1564202"/>
            <a:ext cx="7800927" cy="5172970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Стави </a:t>
            </a:r>
            <a:r>
              <a:rPr lang="sr-Cyrl-CS" sz="3200" b="1" dirty="0">
                <a:latin typeface="Times New Roman"/>
                <a:ea typeface="Times New Roman"/>
              </a:rPr>
              <a:t>срце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испред </a:t>
            </a:r>
            <a:r>
              <a:rPr lang="sr-Cyrl-CS" sz="3200" b="1" dirty="0">
                <a:latin typeface="Times New Roman"/>
                <a:ea typeface="Times New Roman"/>
              </a:rPr>
              <a:t>стихова у којима је </a:t>
            </a:r>
            <a:r>
              <a:rPr lang="sr-Cyrl-CS" sz="3200" b="1" dirty="0" smtClean="0">
                <a:latin typeface="Times New Roman"/>
                <a:ea typeface="Times New Roman"/>
              </a:rPr>
              <a:t>дочарана </a:t>
            </a:r>
            <a:r>
              <a:rPr lang="sr-Cyrl-CS" sz="3200" b="1" dirty="0">
                <a:latin typeface="Times New Roman"/>
                <a:ea typeface="Times New Roman"/>
              </a:rPr>
              <a:t>туга доброг мрава.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„…он се због нечег осамио.“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      „Три дана није ни реч прозборио“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„Три дана ништа није ручао,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 сам је по граду лутао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 замишљено ћутао,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 или на степеништу чучао.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>
                <a:latin typeface="Times New Roman"/>
                <a:ea typeface="Times New Roman"/>
              </a:rPr>
              <a:t> </a:t>
            </a:r>
            <a:r>
              <a:rPr lang="sr-Cyrl-CS" sz="3200" b="1" dirty="0" smtClean="0">
                <a:latin typeface="Times New Roman"/>
                <a:ea typeface="Times New Roman"/>
              </a:rPr>
              <a:t>      </a:t>
            </a:r>
          </a:p>
        </p:txBody>
      </p:sp>
      <p:sp>
        <p:nvSpPr>
          <p:cNvPr id="4" name="Heart 3"/>
          <p:cNvSpPr/>
          <p:nvPr/>
        </p:nvSpPr>
        <p:spPr>
          <a:xfrm>
            <a:off x="2771800" y="1196752"/>
            <a:ext cx="685800" cy="58347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6" y="4589165"/>
            <a:ext cx="7127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6" y="3653061"/>
            <a:ext cx="7127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76" y="2683002"/>
            <a:ext cx="71278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94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6000" b="1" u="sng" dirty="0" smtClean="0">
                <a:solidFill>
                  <a:srgbClr val="FFFF00"/>
                </a:solidFill>
              </a:rPr>
              <a:t>Задаци:</a:t>
            </a:r>
            <a:endParaRPr lang="en-US" sz="6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Подвуци </a:t>
            </a:r>
            <a:r>
              <a:rPr lang="sr-Cyrl-CS" sz="3200" b="1" dirty="0">
                <a:latin typeface="Times New Roman"/>
                <a:ea typeface="Times New Roman"/>
              </a:rPr>
              <a:t>стихове </a:t>
            </a:r>
            <a:r>
              <a:rPr lang="sr-Cyrl-CS" sz="3200" b="1" dirty="0" smtClean="0">
                <a:latin typeface="Times New Roman"/>
                <a:ea typeface="Times New Roman"/>
              </a:rPr>
              <a:t>у којима </a:t>
            </a:r>
            <a:r>
              <a:rPr lang="sr-Cyrl-CS" sz="3200" b="1" dirty="0">
                <a:latin typeface="Times New Roman"/>
                <a:ea typeface="Times New Roman"/>
              </a:rPr>
              <a:t>је описан заједнички живот мрава.                 </a:t>
            </a:r>
            <a:endParaRPr lang="sr-Cyrl-CS" sz="3200" b="1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294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71800"/>
            <a:ext cx="9144000" cy="1470025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Autofit/>
          </a:bodyPr>
          <a:lstStyle/>
          <a:p>
            <a:endParaRPr lang="en-US" sz="7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3400" y="1981200"/>
            <a:ext cx="4004417" cy="2514600"/>
          </a:xfrm>
        </p:spPr>
        <p:txBody>
          <a:bodyPr>
            <a:normAutofit/>
          </a:bodyPr>
          <a:lstStyle/>
          <a:p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7620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5943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85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125113" cy="924475"/>
          </a:xfrm>
        </p:spPr>
        <p:txBody>
          <a:bodyPr/>
          <a:lstStyle/>
          <a:p>
            <a:r>
              <a:rPr lang="sr-Cyrl-RS" sz="4000" b="1" u="sng" dirty="0" smtClean="0">
                <a:solidFill>
                  <a:srgbClr val="FFFF00"/>
                </a:solidFill>
              </a:rPr>
              <a:t>Задаци:</a:t>
            </a:r>
            <a:endParaRPr lang="en-US" sz="40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599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Подвуци </a:t>
            </a:r>
            <a:r>
              <a:rPr lang="sr-Cyrl-CS" sz="3200" b="1" dirty="0">
                <a:latin typeface="Times New Roman"/>
                <a:ea typeface="Times New Roman"/>
              </a:rPr>
              <a:t>стихове </a:t>
            </a:r>
            <a:r>
              <a:rPr lang="sr-Cyrl-CS" sz="3200" b="1" dirty="0" smtClean="0">
                <a:latin typeface="Times New Roman"/>
                <a:ea typeface="Times New Roman"/>
              </a:rPr>
              <a:t>у којима </a:t>
            </a:r>
            <a:r>
              <a:rPr lang="sr-Cyrl-CS" sz="3200" b="1" dirty="0">
                <a:latin typeface="Times New Roman"/>
                <a:ea typeface="Times New Roman"/>
              </a:rPr>
              <a:t>је описан заједнички живот мрава. </a:t>
            </a: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endParaRPr lang="sr-Cyrl-CS" sz="3200" b="1" dirty="0" smtClean="0">
              <a:latin typeface="Times New Roman"/>
              <a:ea typeface="Times New Roman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 smtClean="0">
                <a:latin typeface="Times New Roman"/>
                <a:ea typeface="Times New Roman"/>
              </a:rPr>
              <a:t>„Три милиона и један мрав живе, раде и спавају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у</a:t>
            </a:r>
            <a:r>
              <a:rPr lang="sr-Cyrl-CS" sz="3200" b="1" u="sng" dirty="0" smtClean="0">
                <a:latin typeface="Times New Roman"/>
                <a:ea typeface="Times New Roman"/>
              </a:rPr>
              <a:t> </a:t>
            </a:r>
            <a:r>
              <a:rPr lang="sr-Cyrl-CS" sz="3200" b="1" u="sng" dirty="0" err="1" smtClean="0">
                <a:latin typeface="Times New Roman"/>
                <a:ea typeface="Times New Roman"/>
              </a:rPr>
              <a:t>мрвљем</a:t>
            </a:r>
            <a:r>
              <a:rPr lang="sr-Cyrl-CS" sz="3200" b="1" u="sng" dirty="0" smtClean="0">
                <a:latin typeface="Times New Roman"/>
                <a:ea typeface="Times New Roman"/>
              </a:rPr>
              <a:t> граду,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и</a:t>
            </a:r>
            <a:r>
              <a:rPr lang="sr-Cyrl-CS" sz="3200" b="1" u="sng" dirty="0" smtClean="0">
                <a:latin typeface="Times New Roman"/>
                <a:ea typeface="Times New Roman"/>
              </a:rPr>
              <a:t>спод велике крушке, у хладу.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 smtClean="0">
                <a:latin typeface="Times New Roman"/>
                <a:ea typeface="Times New Roman"/>
              </a:rPr>
              <a:t>Они имају куће на спрат, на три, на девет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с</a:t>
            </a:r>
            <a:r>
              <a:rPr lang="sr-Cyrl-CS" sz="3200" b="1" u="sng" dirty="0" smtClean="0">
                <a:latin typeface="Times New Roman"/>
                <a:ea typeface="Times New Roman"/>
              </a:rPr>
              <a:t>пратова,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 smtClean="0">
                <a:latin typeface="Times New Roman"/>
                <a:ea typeface="Times New Roman"/>
              </a:rPr>
              <a:t>они навијају будилнике на пет, да би се на време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п</a:t>
            </a:r>
            <a:r>
              <a:rPr lang="sr-Cyrl-CS" sz="3200" b="1" u="sng" dirty="0" smtClean="0">
                <a:latin typeface="Times New Roman"/>
                <a:ea typeface="Times New Roman"/>
              </a:rPr>
              <a:t>робудили.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…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u="sng" dirty="0">
                <a:latin typeface="Times New Roman"/>
                <a:ea typeface="Times New Roman"/>
              </a:rPr>
              <a:t>т</a:t>
            </a:r>
            <a:r>
              <a:rPr lang="sr-Cyrl-CS" sz="3200" b="1" u="sng" dirty="0" smtClean="0">
                <a:latin typeface="Times New Roman"/>
                <a:ea typeface="Times New Roman"/>
              </a:rPr>
              <a:t>ада је списку крај.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  <a:tabLst>
                <a:tab pos="2743200" algn="l"/>
              </a:tabLst>
            </a:pPr>
            <a:r>
              <a:rPr lang="sr-Cyrl-CS" sz="3200" b="1" dirty="0" smtClean="0">
                <a:latin typeface="Times New Roman"/>
                <a:ea typeface="Times New Roman"/>
              </a:rPr>
              <a:t>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2946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3733800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6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8521638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прозивају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1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168616"/>
              </p:ext>
            </p:extLst>
          </p:nvPr>
        </p:nvGraphicFramePr>
        <p:xfrm>
          <a:off x="914400" y="3581400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прозивају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Мрави се </a:t>
                      </a:r>
                      <a:r>
                        <a:rPr lang="sr-Cyrl-RS" sz="3200" dirty="0" err="1" smtClean="0">
                          <a:solidFill>
                            <a:schemeClr val="tx1"/>
                          </a:solidFill>
                        </a:rPr>
                        <a:t>прозивају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да провере да ли су сви на броју.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896740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приметио да се са једним мравом нешто чудно догађа?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366015"/>
              </p:ext>
            </p:extLst>
          </p:nvPr>
        </p:nvGraphicFramePr>
        <p:xfrm>
          <a:off x="990600" y="2514600"/>
          <a:ext cx="714375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приметио да се са једним мравом нешто чудно догађа?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Да се са једним мравом нешто чудно догађа приметио је мрављи старешина.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767754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 испољава слога мрава?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489608"/>
              </p:ext>
            </p:extLst>
          </p:nvPr>
        </p:nvGraphicFramePr>
        <p:xfrm>
          <a:off x="914400" y="30480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 испољава слога мрава?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Сви мрави устају у исто време, сви раде, брину једни о другима…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96594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Зашто се један мрав осамио?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489665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en-U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један мрав осамио?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Једно мравче се осамило зато што је његов тата отерао гладног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са врата.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922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851428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99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359435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нам то говори о њему?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963958"/>
              </p:ext>
            </p:extLst>
          </p:nvPr>
        </p:nvGraphicFramePr>
        <p:xfrm>
          <a:off x="914400" y="3581400"/>
          <a:ext cx="7143750" cy="252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нам то говори о њему?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 нам говори да је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мравић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осећајан, да има велико срце и да је забринут…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78476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који начин је мрав добра срца испољавао своју тугу и забринутост?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344032"/>
              </p:ext>
            </p:extLst>
          </p:nvPr>
        </p:nvGraphicFramePr>
        <p:xfrm>
          <a:off x="990600" y="3124200"/>
          <a:ext cx="714375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који начин је мрав добра срца испољавао своју тугу и забринутост?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 је ћутао, није ништа ручао, по граду је лутао и на степеништу чучао.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418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8841466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тражио мрав добра срца?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6315724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Шта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 тражио мрав добра срца?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  добра срца је тражио да доведу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да са њим ручка.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898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222239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 је важно да руча са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цврчком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5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8995479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Зашто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му је важно да руча са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цврчком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Важно му је да руча са њим зато што му је жао да цврчак буде гладан.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0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574210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Врста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књижевног текста: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9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346187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Врста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књижевног текста: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Врста књижевног текста: песма.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325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88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937653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2. НЕМА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ИХ НА АНТАРКТИКУ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2749194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Тема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песме: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6942460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Тема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песме: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Тема песме: Мрав тугује зато што је један цврчак гладује.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7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093410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Где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се дешава радња?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7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582468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Где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се дешава радња?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Радња се дешава у мрављем граду.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333508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 је јунак ове песме?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622943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 је јунак ове песме?</a:t>
                      </a:r>
                    </a:p>
                    <a:p>
                      <a:endParaRPr lang="sr-Cyrl-R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Јунак ове песме је мрав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доброг срца.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34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1809378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особине има мрав добра срца?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05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7273889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Које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особине има мрав добра срца?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Мравчек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је: добар, осећајан, пажљив, нежан, брижљив, забринут,…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08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412579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Откуд 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песми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гладан цврчак и мрав?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4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99455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Откуд 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песми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гладан цврчак и мрав?</a:t>
                      </a:r>
                    </a:p>
                    <a:p>
                      <a:endParaRPr lang="sr-Cyrl-RS" sz="320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У њој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су гладан цврчак и вредан мрав као у басни о </a:t>
                      </a:r>
                      <a:r>
                        <a:rPr lang="sr-Cyrl-RS" sz="3200" baseline="0" dirty="0" err="1" smtClean="0">
                          <a:solidFill>
                            <a:schemeClr val="tx1"/>
                          </a:solidFill>
                        </a:rPr>
                        <a:t>цврчку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и мраву.</a:t>
                      </a:r>
                      <a:endParaRPr lang="sr-Cyrl-RS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0200" y="6096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459475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2. НЕМА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ИХ НА АНТАРКТИКУ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3.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ЈЕДУ ИХ ПТИЦЕ И ГУШТЕРИ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752465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Објасни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наслов песме.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6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8929145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Објасни наслов песме.</a:t>
                      </a:r>
                    </a:p>
                    <a:p>
                      <a:endParaRPr lang="sr-Cyrl-RS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ОВАЈ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мрав има добро срце, има добру душу.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69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271957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Зашто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је песма дуга?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46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704700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Зашто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је песма дуга?</a:t>
                      </a:r>
                    </a:p>
                    <a:p>
                      <a:endParaRPr lang="sr-Cyrl-RS" sz="3200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Песма је дуга зато што има фабулу.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045226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Како се зове један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ред у песми?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987625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Како се зове један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ред у песми?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Један ред у песми је стих.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6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3521173"/>
              </p:ext>
            </p:extLst>
          </p:nvPr>
        </p:nvGraphicFramePr>
        <p:xfrm>
          <a:off x="914400" y="3581400"/>
          <a:ext cx="714375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Колико песма има строфа?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6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84729"/>
              </p:ext>
            </p:extLst>
          </p:nvPr>
        </p:nvGraphicFramePr>
        <p:xfrm>
          <a:off x="914400" y="3581400"/>
          <a:ext cx="714375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Колико песма има строфа?</a:t>
                      </a:r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Песма има 14 строфа.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9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0855194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Издвој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прве речи у песми које се римују.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81946"/>
              </p:ext>
            </p:extLst>
          </p:nvPr>
        </p:nvGraphicFramePr>
        <p:xfrm>
          <a:off x="914400" y="3581400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Издвој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прве речи у песми које се римују.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граду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- хладу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0" y="751924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313483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3356128"/>
              </p:ext>
            </p:extLst>
          </p:nvPr>
        </p:nvGraphicFramePr>
        <p:xfrm>
          <a:off x="914400" y="3581400"/>
          <a:ext cx="714375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Шта смо научили од мрава добра срца?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8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5598477"/>
              </p:ext>
            </p:extLst>
          </p:nvPr>
        </p:nvGraphicFramePr>
        <p:xfrm>
          <a:off x="762000" y="2179320"/>
          <a:ext cx="714375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Шта смо научили од</a:t>
                      </a:r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 мрава доброг срца?</a:t>
                      </a:r>
                    </a:p>
                    <a:p>
                      <a:endParaRPr lang="sr-Cyrl-R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- Сви можемо бити добра     . </a:t>
                      </a: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- Треба да знамо шта је добро, да би добро чинили.</a:t>
                      </a:r>
                    </a:p>
                    <a:p>
                      <a:r>
                        <a:rPr lang="sr-Cyrl-RS" sz="3200" baseline="0" dirty="0" smtClean="0">
                          <a:solidFill>
                            <a:schemeClr val="tx1"/>
                          </a:solidFill>
                        </a:rPr>
                        <a:t>- Није довољно да си само добар, треба учинити и остале таквима.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3" name="Heart 2"/>
          <p:cNvSpPr/>
          <p:nvPr/>
        </p:nvSpPr>
        <p:spPr>
          <a:xfrm>
            <a:off x="6876256" y="3733800"/>
            <a:ext cx="685800" cy="457200"/>
          </a:xfrm>
          <a:prstGeom prst="hear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 smtClean="0">
                <a:latin typeface="Times New Roman" pitchFamily="18" charset="0"/>
                <a:cs typeface="Times New Roman" pitchFamily="18" charset="0"/>
              </a:rPr>
              <a:t>Шта знате о слоновима и мравима? Којих се животиња слонови плаше?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u="sng" dirty="0" smtClean="0"/>
          </a:p>
          <a:p>
            <a:endParaRPr lang="sr-Cyrl-RS" sz="1600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09800"/>
            <a:ext cx="64008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0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Слонови се не плаше мишева као у цртаћима већ мрава, не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подносе да им се мрави увлаче у сурле, то их голица и буде им непријатно.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2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3600" b="1" dirty="0">
                <a:latin typeface="Times New Roman"/>
                <a:ea typeface="Times New Roman"/>
              </a:rPr>
              <a:t>Ко је написао басну „Цврчак и мрав“? 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dirty="0" smtClean="0"/>
          </a:p>
          <a:p>
            <a:endParaRPr lang="sr-Cyrl-RS" sz="1600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6477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8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Басну „Цврчак и мрав“ написао је Ла Фонтен, у стиху, па је другачија од осталих.  Он је познати француски песник и баснописац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u="sng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 боље пролази у животу, цврчак или мрав?</a:t>
            </a:r>
            <a:endParaRPr lang="en-US" sz="4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-Point Star 3"/>
          <p:cNvSpPr/>
          <p:nvPr/>
        </p:nvSpPr>
        <p:spPr>
          <a:xfrm>
            <a:off x="802339" y="5029200"/>
            <a:ext cx="457200" cy="457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2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Колико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мравињака треба да посети џиновски мравојед да би се најео? Где живи?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dirty="0" smtClean="0"/>
          </a:p>
          <a:p>
            <a:endParaRPr lang="sr-Cyrl-RS" sz="16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6858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817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Да би се наручао џиновски мравојед треба да посети око 200 мравињака. Живи у Јужној и Средњој Америци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2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Како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можете да се орјентишете према мравињаку?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Употребите своја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знања из других предмета.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125112" cy="4051437"/>
          </a:xfrm>
        </p:spPr>
        <p:txBody>
          <a:bodyPr>
            <a:normAutofit/>
          </a:bodyPr>
          <a:lstStyle/>
          <a:p>
            <a:endParaRPr lang="sr-Cyrl-RS" sz="1600" dirty="0" smtClean="0"/>
          </a:p>
          <a:p>
            <a:endParaRPr lang="sr-Cyrl-RS" sz="16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67056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58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7125113" cy="924475"/>
          </a:xfrm>
        </p:spPr>
        <p:txBody>
          <a:bodyPr/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Мрави праве мравињаке обично са јужне стране пања, дрвета или жбуна. Јужна страна мравињака је блажег нагиба од северне.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82600" y="2286000"/>
            <a:ext cx="7125112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52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68200" y="7620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051117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3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637"/>
            <a:ext cx="9144000" cy="514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5" y="1972237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3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smtClean="0"/>
              <a:t>лаво </a:t>
            </a:r>
            <a:r>
              <a:rPr lang="sr-Cyrl-RS" sz="2000" b="1" dirty="0" smtClean="0"/>
              <a:t>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3388" y="3581402"/>
            <a:ext cx="3756211" cy="83819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М</a:t>
            </a:r>
            <a:r>
              <a:rPr lang="sr-Cyrl-RS" sz="2000" b="1" dirty="0" smtClean="0"/>
              <a:t>равињак</a:t>
            </a:r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976718"/>
            <a:ext cx="3756211" cy="78889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Каже се за неког ко је радан.</a:t>
            </a:r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73386" y="4419600"/>
            <a:ext cx="3756211" cy="8471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Он је много добар.</a:t>
            </a:r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85801" y="2770092"/>
            <a:ext cx="3787588" cy="788896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Тај не би ни мрава згазио!</a:t>
            </a:r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5800" y="1162050"/>
            <a:ext cx="3787586" cy="819150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Вредан као мрав!</a:t>
            </a:r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981200"/>
            <a:ext cx="3787588" cy="77992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Сам лончић у пољу ври?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685801" y="3581402"/>
            <a:ext cx="3787588" cy="838198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Сит гладном не верује!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1162050"/>
            <a:ext cx="3756213" cy="819150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Не разумемо једни друге.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801" y="4433047"/>
            <a:ext cx="3787588" cy="83371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„На пољу где се чавке чавче“</a:t>
            </a:r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3"/>
            <a:ext cx="3756211" cy="806824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/>
              <a:t>п</a:t>
            </a:r>
            <a:r>
              <a:rPr lang="sr-Cyrl-RS" sz="2000" b="1" dirty="0" smtClean="0"/>
              <a:t>лаво мравче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535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9800" y="2286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20415"/>
              </p:ext>
            </p:extLst>
          </p:nvPr>
        </p:nvGraphicFramePr>
        <p:xfrm>
          <a:off x="1524000" y="1397000"/>
          <a:ext cx="60960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2400" dirty="0" smtClean="0">
                          <a:solidFill>
                            <a:schemeClr val="tx1"/>
                          </a:solidFill>
                        </a:rPr>
                        <a:t>1. НЕКИ</a:t>
                      </a:r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ИМАЈУ МЕТАЛНИ СЈАЈ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НЕМА ИХ НА АНТАРКТИКУ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Cyrl-R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ЈЕДУ ИХ ПТИЦЕ И ГУШТЕРИ</a:t>
                      </a: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МОГУ БИТИ ЖУТИ И ЦРНИ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5.</a:t>
                      </a: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 СПАДАЈУ У ГРУПУ ИНСЕКАТА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2400" b="1" dirty="0" smtClean="0">
                          <a:solidFill>
                            <a:schemeClr val="tx1"/>
                          </a:solidFill>
                        </a:rPr>
                        <a:t>6. КАЖЕ СЕ: „ВРЕДАН КАО…“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5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0392"/>
            <a:ext cx="9144000" cy="515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6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0" y="2438400"/>
            <a:ext cx="7125113" cy="92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3" y="1327386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Мој број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79694" y="2781300"/>
            <a:ext cx="2819400" cy="990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3 000 001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3528" y="3948953"/>
            <a:ext cx="6477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00466" y="3948952"/>
            <a:ext cx="629631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9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83561" y="3948953"/>
            <a:ext cx="559172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4516" y="3962400"/>
            <a:ext cx="26670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1 000 000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55776" y="3948952"/>
            <a:ext cx="593912" cy="77319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6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53200" y="3962400"/>
            <a:ext cx="1524000" cy="8068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75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34333" y="4941168"/>
            <a:ext cx="2447366" cy="7194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62050" y="5867400"/>
            <a:ext cx="685800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800" y="2438400"/>
            <a:ext cx="7125113" cy="9244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9783" y="1327386"/>
            <a:ext cx="7125112" cy="4051437"/>
          </a:xfrm>
        </p:spPr>
        <p:txBody>
          <a:bodyPr/>
          <a:lstStyle/>
          <a:p>
            <a:pPr marL="0" indent="0">
              <a:buNone/>
            </a:pPr>
            <a:r>
              <a:rPr lang="sr-Cyrl-RS" dirty="0" smtClean="0"/>
              <a:t>Мој број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379694" y="2781300"/>
            <a:ext cx="2819400" cy="990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3 000 001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5536" y="3962400"/>
            <a:ext cx="6477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3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61279" y="3962400"/>
            <a:ext cx="571500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9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835696" y="3962400"/>
            <a:ext cx="559172" cy="77544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4516" y="3962400"/>
            <a:ext cx="2667000" cy="7620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1 000 000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504960" y="3962400"/>
            <a:ext cx="593912" cy="784411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6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553200" y="3962400"/>
            <a:ext cx="1524000" cy="806823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prstClr val="white"/>
                </a:solidFill>
              </a:rPr>
              <a:t>75</a:t>
            </a:r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868" y="5000636"/>
            <a:ext cx="2447366" cy="7194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prstClr val="white"/>
                </a:solidFill>
              </a:rPr>
              <a:t>3 000 001</a:t>
            </a:r>
            <a:endParaRPr lang="en-US" sz="2800" b="1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5867400"/>
            <a:ext cx="8784976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/>
              <a:t>(</a:t>
            </a:r>
            <a:r>
              <a:rPr lang="en-US" sz="2000" b="1" dirty="0" smtClean="0"/>
              <a:t>1 000 000 </a:t>
            </a:r>
            <a:r>
              <a:rPr lang="sr-Cyrl-RS" sz="2000" b="1" dirty="0" smtClean="0"/>
              <a:t>• 3) + (6 – 5) = 3 000 000 + 1 =</a:t>
            </a:r>
            <a:r>
              <a:rPr lang="sr-Cyrl-RS" sz="2000" b="1" dirty="0"/>
              <a:t> </a:t>
            </a:r>
            <a:r>
              <a:rPr lang="sr-Cyrl-RS" sz="2000" b="1" dirty="0" smtClean="0"/>
              <a:t>3 000 001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6614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Relaxed"/>
            <a:lightRig rig="threePt" dir="t"/>
          </a:scene3d>
        </p:spPr>
        <p:txBody>
          <a:bodyPr/>
          <a:lstStyle/>
          <a:p>
            <a:pPr algn="ctr"/>
            <a:endParaRPr lang="en-US" sz="9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" y="1042851"/>
            <a:ext cx="9124406" cy="510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3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77195"/>
            <a:ext cx="7125113" cy="949234"/>
          </a:xfrm>
        </p:spPr>
        <p:txBody>
          <a:bodyPr/>
          <a:lstStyle/>
          <a:p>
            <a:pPr algn="ctr"/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3677195"/>
            <a:ext cx="75982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Љ</a:t>
            </a:r>
            <a:endParaRPr lang="en-US" sz="4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59823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528355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/>
              <a:t>Р</a:t>
            </a:r>
            <a:endParaRPr lang="en-US" sz="48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2272938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И</a:t>
            </a:r>
            <a:endParaRPr lang="en-US" sz="44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3017521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Б</a:t>
            </a:r>
            <a:endParaRPr lang="en-US" sz="44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790406" y="3696789"/>
            <a:ext cx="72281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4513218" y="3712029"/>
            <a:ext cx="75329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Т</a:t>
            </a:r>
            <a:endParaRPr lang="en-US" sz="4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266510" y="3696789"/>
            <a:ext cx="77506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030687" y="3677195"/>
            <a:ext cx="73587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И</a:t>
            </a:r>
            <a:endParaRPr lang="en-US" sz="4400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6766561" y="3664133"/>
            <a:ext cx="72716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Д</a:t>
            </a:r>
            <a:endParaRPr lang="en-US" sz="44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7493725" y="3664133"/>
            <a:ext cx="76200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В</a:t>
            </a:r>
            <a:endParaRPr lang="en-US" sz="4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8247016" y="3670664"/>
            <a:ext cx="74676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/>
              <a:t>О</a:t>
            </a:r>
            <a:endParaRPr lang="en-US" sz="44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903516" y="5029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903516" y="5791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76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64133"/>
            <a:ext cx="7125113" cy="920931"/>
          </a:xfrm>
        </p:spPr>
        <p:txBody>
          <a:bodyPr/>
          <a:lstStyle/>
          <a:p>
            <a:pPr algn="ctr"/>
            <a:endParaRPr lang="en-US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3677195"/>
            <a:ext cx="75982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Љ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59823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28355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b="1" dirty="0" smtClean="0">
                <a:solidFill>
                  <a:prstClr val="white"/>
                </a:solidFill>
              </a:rPr>
              <a:t>Р</a:t>
            </a:r>
            <a:endParaRPr lang="en-US" sz="4800" b="1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72938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И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17521" y="3670664"/>
            <a:ext cx="74458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Б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90406" y="3696789"/>
            <a:ext cx="72281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13218" y="3712029"/>
            <a:ext cx="753292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Т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266510" y="3696789"/>
            <a:ext cx="77506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30687" y="3677195"/>
            <a:ext cx="73587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И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66561" y="3664133"/>
            <a:ext cx="727164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Д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493725" y="3664133"/>
            <a:ext cx="76200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В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247016" y="3670664"/>
            <a:ext cx="746760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</a:t>
            </a:r>
            <a:endParaRPr lang="en-US" sz="4400" b="1" dirty="0">
              <a:solidFill>
                <a:prstClr val="white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03516" y="5029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03516" y="5791200"/>
            <a:ext cx="7162800" cy="6096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400" b="1" dirty="0" smtClean="0">
                <a:solidFill>
                  <a:prstClr val="white"/>
                </a:solidFill>
              </a:rPr>
              <a:t>ОДОБРОВОЉИТИ</a:t>
            </a:r>
            <a:endParaRPr lang="en-US" sz="4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92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HeroicExtremeRightFacing"/>
            <a:lightRig rig="threePt" dir="t"/>
          </a:scene3d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4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БОСОНОГИ И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 ДОБРА СРЦА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ЉУТИТО МЕЧЕ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ДРВЕЋЕ ХОДА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ЗАПАЛИО МОРЕ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ПОЉУБИО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СРЕМ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РУМЉАНИ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ВОЈВОДИНА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ЦВРЧАК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ТРИ МИЛИОНА ЈЕДАН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СТАРЕШИНА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ТРОТИНЕТ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НЕЋЕ ДА СПАВА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ЗАМИШЉЕНО ЋУТИ</a:t>
            </a:r>
            <a:r>
              <a:rPr lang="sr-Cyrl-RS" dirty="0" smtClean="0">
                <a:solidFill>
                  <a:prstClr val="white"/>
                </a:solidFill>
              </a:rPr>
              <a:t>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ГЛЕДА У ЗВЕЗДЕ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59977" y="2510118"/>
            <a:ext cx="3048000" cy="609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schemeClr val="tx1"/>
                </a:solidFill>
              </a:rPr>
              <a:t>Б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schemeClr val="tx1"/>
                </a:solidFill>
              </a:rPr>
              <a:t>В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57800" y="3733800"/>
            <a:ext cx="3048000" cy="5558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schemeClr val="tx1"/>
                </a:solidFill>
              </a:rPr>
              <a:t>Г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4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3124200"/>
            <a:ext cx="41910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БРАНИСЛАВ ЦРНЧЕВИЋ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514600"/>
            <a:ext cx="30480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БОСОНОГИ И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510118"/>
            <a:ext cx="2895600" cy="60960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733800"/>
            <a:ext cx="30480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 ДОБРА СРЦА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733800"/>
            <a:ext cx="2895600" cy="555812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ЉУТИТО МЕЧЕ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1981200"/>
            <a:ext cx="26670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БОСОНОГ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1447800"/>
            <a:ext cx="25908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ДРВЕЋЕ ХОДА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7735" y="900952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ЗАПАЛИО МОРЕ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200" y="367553"/>
            <a:ext cx="2514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ПОЉУБИО НЕБО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67400" y="1981200"/>
            <a:ext cx="2590800" cy="5289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0" y="1434353"/>
            <a:ext cx="25146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СРЕМ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00953"/>
            <a:ext cx="2438400" cy="54684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РУМЉАНИ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29400" y="367553"/>
            <a:ext cx="23622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ВОЈВОДИНА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72035" y="4289612"/>
            <a:ext cx="3133165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ЦВРЧАК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0" y="4876800"/>
            <a:ext cx="32004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ГРАД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200" y="5486400"/>
            <a:ext cx="32004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ТРИ МИЛИОНА ЈЕДАН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019800"/>
            <a:ext cx="3124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МРАВЉИ СТАРЕШИНА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289612"/>
            <a:ext cx="2743200" cy="5871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ТРОТИНЕТ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867400" y="4876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НЕЋЕ ДА СПАВА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5486400"/>
            <a:ext cx="2895600" cy="533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ЗАМИШЉЕНО ЋУТИ</a:t>
            </a:r>
            <a:r>
              <a:rPr lang="sr-Cyrl-RS" dirty="0" smtClean="0">
                <a:solidFill>
                  <a:prstClr val="white"/>
                </a:solidFill>
              </a:rPr>
              <a:t>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400800" y="6019800"/>
            <a:ext cx="27432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ГЛЕДА У ЗВЕЗДЕ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1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" y="4876800"/>
            <a:ext cx="9144000" cy="92447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/>
            <a:r>
              <a:rPr lang="sr-Cyrl-RS" sz="13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ЦВРЧКО</a:t>
            </a:r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9" y="76200"/>
            <a:ext cx="6400801" cy="442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3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1690</TotalTime>
  <Words>2071</Words>
  <Application>Microsoft Office PowerPoint</Application>
  <PresentationFormat>On-screen Show (4:3)</PresentationFormat>
  <Paragraphs>446</Paragraphs>
  <Slides>105</Slides>
  <Notes>0</Notes>
  <HiddenSlides>0</HiddenSlides>
  <MMClips>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105</vt:i4>
      </vt:variant>
    </vt:vector>
  </HeadingPairs>
  <TitlesOfParts>
    <vt:vector size="106" baseType="lpstr">
      <vt:lpstr>Winter</vt:lpstr>
      <vt:lpstr>PowerPoint Presentation</vt:lpstr>
      <vt:lpstr>153. слагалица ове сезоне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Зашто је један мрав тужан, сазнаћемо у песми „Мрав добра срца“, коју је написао Бранислав Црнчевић и данас ћемо учити ту песму.</vt:lpstr>
      <vt:lpstr>Мрав добра срца                      Бранислав Црнчевић</vt:lpstr>
      <vt:lpstr>Бранислав Црнчевић</vt:lpstr>
      <vt:lpstr>Хајде да прочитамо песму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       се, па кажи:</vt:lpstr>
      <vt:lpstr>Задаци:</vt:lpstr>
      <vt:lpstr>Непознате речи и изрази:</vt:lpstr>
      <vt:lpstr>Непознате речи и изрази:</vt:lpstr>
      <vt:lpstr>Задаци:</vt:lpstr>
      <vt:lpstr>Задаци:</vt:lpstr>
      <vt:lpstr>Задаци:</vt:lpstr>
      <vt:lpstr>Задаци: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Шта знате о слоновима и мравима? Којих се животиња слонови плаше?</vt:lpstr>
      <vt:lpstr>Слонови се не плаше мишева као у цртаћима већ мрава, не подносе да им се мрави увлаче у сурле, то их голица и буде им непријатно.</vt:lpstr>
      <vt:lpstr>Ко је написао басну „Цврчак и мрав“? </vt:lpstr>
      <vt:lpstr>Басну „Цврчак и мрав“ написао је Ла Фонтен, у стиху, па је другачија од осталих.  Он је познати француски песник и баснописац.  Ко боље пролази у животу, цврчак или мрав?</vt:lpstr>
      <vt:lpstr>Колико мравињака треба да посети џиновски мравојед да би се најео? Где живи?</vt:lpstr>
      <vt:lpstr>Да би се наручао џиновски мравојед треба да посети око 200 мравињака. Живи у Јужној и Средњој Америци.</vt:lpstr>
      <vt:lpstr>Како можете да се орјентишете према мравињаку? Употребите своја знања из других предмета.</vt:lpstr>
      <vt:lpstr>Мрави праве мравињаке обично са јужне стране пања, дрвета или жбуна. Јужна страна мравињака је блажег нагиба од северне.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ЦВРЧКО</vt:lpstr>
      <vt:lpstr>PowerPoint Presentation</vt:lpstr>
      <vt:lpstr>            у своју свеску !</vt:lpstr>
      <vt:lpstr>Домаћи задатак:</vt:lpstr>
      <vt:lpstr>Табла утисака:</vt:lpstr>
      <vt:lpstr>    Стигли смо до краја 693. слагалице 1. циклуса васпитања и образовања.  Надам се да сте се добро забавили, да није било много тешко и да вам је свима било занимљиво. Толико за данас на часу српског језика и књижевности.               </vt:lpstr>
      <vt:lpstr>PowerPoint Presentation</vt:lpstr>
    </vt:vector>
  </TitlesOfParts>
  <Company>lite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163</cp:revision>
  <dcterms:created xsi:type="dcterms:W3CDTF">2019-11-18T17:49:32Z</dcterms:created>
  <dcterms:modified xsi:type="dcterms:W3CDTF">2021-05-13T23:53:35Z</dcterms:modified>
</cp:coreProperties>
</file>